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368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7a4d3800093b155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0.png"/><Relationship Id="rId3" Type="http://schemas.openxmlformats.org/officeDocument/2006/relationships/slide" Target="slide6.xml"/><Relationship Id="rId7" Type="http://schemas.openxmlformats.org/officeDocument/2006/relationships/slide" Target="slide11.xml"/><Relationship Id="rId12" Type="http://schemas.openxmlformats.org/officeDocument/2006/relationships/slide" Target="slide2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slide" Target="slide20.xml"/><Relationship Id="rId5" Type="http://schemas.openxmlformats.org/officeDocument/2006/relationships/slide" Target="slide7.xml"/><Relationship Id="rId10" Type="http://schemas.openxmlformats.org/officeDocument/2006/relationships/slide" Target="slide18.xml"/><Relationship Id="rId4" Type="http://schemas.openxmlformats.org/officeDocument/2006/relationships/image" Target="../media/image7.png"/><Relationship Id="rId9" Type="http://schemas.openxmlformats.org/officeDocument/2006/relationships/slide" Target="slide15.xml"/><Relationship Id="rId1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EX.6_1#8b562af9a?vcp=1&amp;vop=1&amp;pid=9b889a00c&amp;color=36,64,97&amp;vtp=1&amp;bt=1&amp;bbb=1&amp;hb=1"/>
          <p:cNvSpPr/>
          <p:nvPr/>
        </p:nvSpPr>
        <p:spPr>
          <a:xfrm>
            <a:off x="539496" y="1901748"/>
            <a:ext cx="11109960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【错因分析】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本题易错之处在于：（1）甲答3题进入决赛是指甲前3题全部答对，甲答4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题进入决赛是指前3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题中答对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2题，答错1题，第4题答对，只有前3次答题事件满足伯努利试验.同理答5题进入决赛是指前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4题中答对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题，答错2题，第5题答对，只有前4次答题事件满足伯努利试验.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2）甲答3题结束初赛的比赛，指前3题全答对或全答错.甲答4题结束初赛的比赛，指前3题中答对2题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，答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错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1题，第4题答对，或前3题中答错2题，答对1题，第4题答错.甲答5题结束初赛的比赛，是指前4题中答对2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答错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2题，第5题答对或前4题中答错2题，答对2题，第5题答错.</a:t>
            </a:r>
            <a:endParaRPr lang="en-US" altLang="zh-CN" dirty="0"/>
          </a:p>
        </p:txBody>
      </p:sp>
      <p:sp>
        <p:nvSpPr>
          <p:cNvPr id="3" name="P_6_BD#0c8f11992?vcp=1&amp;pid=9b889a00c&amp;color=36,64,97&amp;vtp=1&amp;bbb=1&amp;hb=1"/>
          <p:cNvSpPr/>
          <p:nvPr/>
        </p:nvSpPr>
        <p:spPr>
          <a:xfrm>
            <a:off x="539496" y="4380597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求复杂事件的概率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，应先列出涉及的各事件，把复杂事件分为若干简单事件来处理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，最后根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据事件之间的关系选取相应的公式进行运算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.正确理解事件发生的情况是解决本题的关键.</a:t>
            </a:r>
            <a:endParaRPr lang="en-US" altLang="zh-CN" dirty="0"/>
          </a:p>
        </p:txBody>
      </p:sp>
      <p:pic>
        <p:nvPicPr>
          <p:cNvPr id="4" name="P_6_BD#0c8f11992?vcp=1&amp;pid=9b889a00c&amp;color=36,64,97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728" y="4412601"/>
            <a:ext cx="137160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a9ff9dd9?vcp=1&amp;pid=56b3e1f61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2a9ff9dd9?vcp=1&amp;pid=56b3e1f61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5_BD#036549dd4?vcp=1&amp;pid=2a9ff9dd9&amp;color=101,101,255&amp;vtp=1&amp;bbb=1"/>
              <p:cNvSpPr/>
              <p:nvPr/>
            </p:nvSpPr>
            <p:spPr>
              <a:xfrm>
                <a:off x="539496" y="1481796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要点1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重伯努利试验的概率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C_5_BD#036549dd4?vcp=1&amp;pid=2a9ff9dd9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81796"/>
                <a:ext cx="11109960" cy="703072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7_1#4eb85d284?vcp=1&amp;vop=1&amp;pid=036549dd4&amp;color=36,64,97&amp;vtp=1&amp;bbb=1&amp;hb=1"/>
              <p:cNvSpPr/>
              <p:nvPr/>
            </p:nvSpPr>
            <p:spPr>
              <a:xfrm>
                <a:off x="539496" y="1933281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[北京大兴区2024高二月考]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甲、乙两人各射击1次，击中目标的概率分别是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.假设两人射击是否击中目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标相互之间没有影响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，每人每次射击是否击中目标相互之间也没有影响.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BD.7_1#4eb85d284?vcp=1&amp;vop=1&amp;pid=036549dd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33281"/>
                <a:ext cx="11109960" cy="938340"/>
              </a:xfrm>
              <a:prstGeom prst="rect">
                <a:avLst/>
              </a:prstGeom>
              <a:blipFill>
                <a:blip r:embed="rId5"/>
                <a:stretch>
                  <a:fillRect l="-1317" r="-439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7_BD.8_1#62ef3d2ba?vcp=1&amp;vop=1&amp;pid=4eb85d284&amp;color=36,64,97&amp;vtp=1&amp;bbb=1"/>
          <p:cNvSpPr/>
          <p:nvPr/>
        </p:nvSpPr>
        <p:spPr>
          <a:xfrm>
            <a:off x="539496" y="287263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求甲、乙各射击1次均击中目标的概率；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9_1#62ef3d2ba?vcp=1&amp;vop=1&amp;pid=4eb85d284&amp;color=36,64,97&amp;vtp=1&amp;bbb=1&amp;hb=1"/>
              <p:cNvSpPr/>
              <p:nvPr/>
            </p:nvSpPr>
            <p:spPr>
              <a:xfrm>
                <a:off x="539496" y="3237127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表示“甲击中目标”，事件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表示“乙击中目标”.依题意知，事件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相互独立，因此甲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各射击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1次均击中目标的概率为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7_AN.9_1#62ef3d2ba?vcp=1&amp;vop=1&amp;pid=4eb85d28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37127"/>
                <a:ext cx="11109960" cy="838200"/>
              </a:xfrm>
              <a:prstGeom prst="rect">
                <a:avLst/>
              </a:prstGeom>
              <a:blipFill>
                <a:blip r:embed="rId6"/>
                <a:stretch>
                  <a:fillRect l="-1317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0_1#76b6c0545?vcp=1&amp;vop=1&amp;pid=4eb85d284&amp;color=36,64,97&amp;vtp=1&amp;bt=1&amp;bbb=1"/>
          <p:cNvSpPr/>
          <p:nvPr/>
        </p:nvSpPr>
        <p:spPr>
          <a:xfrm>
            <a:off x="539496" y="101297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求甲射击4次，恰有3次连续击中目标的概率；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1_1#76b6c0545?vcp=1&amp;vop=1&amp;pid=4eb85d284&amp;color=36,64,97&amp;vtp=1&amp;bbb=1&amp;hb=1"/>
              <p:cNvSpPr/>
              <p:nvPr/>
            </p:nvSpPr>
            <p:spPr>
              <a:xfrm>
                <a:off x="539496" y="1386604"/>
                <a:ext cx="11109960" cy="44630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【解】用事件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表示“甲第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次射击击中目标”，并记“甲射击4次，恰有3次连续击中目标”为事件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是互斥事件.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之间相互独立，所以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𝑗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,2,3,4，且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之间也相互独立.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所以甲射击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4次，恰有3次连续击中目标的概率为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1_1#76b6c0545?vcp=1&amp;vop=1&amp;pid=4eb85d28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86604"/>
                <a:ext cx="11109960" cy="4463098"/>
              </a:xfrm>
              <a:prstGeom prst="rect">
                <a:avLst/>
              </a:prstGeom>
              <a:blipFill>
                <a:blip r:embed="rId3"/>
                <a:stretch>
                  <a:fillRect l="-1317" r="-329" b="-17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2_1#03781bfb7?vcp=1&amp;vop=1&amp;pid=4eb85d284&amp;color=36,64,97&amp;vtp=1&amp;bt=1&amp;bbb=1"/>
          <p:cNvSpPr/>
          <p:nvPr/>
        </p:nvSpPr>
        <p:spPr>
          <a:xfrm>
            <a:off x="539496" y="828000"/>
            <a:ext cx="11109960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若乙在射击中出现连续2次未击中目标就会被终止射击，求乙恰好射击4次后被终止射击的概率.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3_1#03781bfb7?vcp=1&amp;vop=1&amp;pid=4eb85d284&amp;color=36,64,97&amp;vtp=1&amp;bbb=1"/>
              <p:cNvSpPr/>
              <p:nvPr/>
            </p:nvSpPr>
            <p:spPr>
              <a:xfrm>
                <a:off x="539496" y="1163726"/>
                <a:ext cx="11109960" cy="49742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【解】用事件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表示“乙第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次射击击中目标”，事件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表示“乙在第4次射击后被终止射击”，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是互斥事件.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之间相互独立，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𝑗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,2,3,4，且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之间也相互独立.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所以乙恰好射击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4次后被终止射击的概率为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13_1#03781bfb7?vcp=1&amp;vop=1&amp;pid=4eb85d28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63726"/>
                <a:ext cx="11109960" cy="4974209"/>
              </a:xfrm>
              <a:prstGeom prst="rect">
                <a:avLst/>
              </a:prstGeom>
              <a:blipFill>
                <a:blip r:embed="rId3"/>
                <a:stretch>
                  <a:fillRect l="-1317" t="-245" b="-1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4_1#0121dca50?vcp=1&amp;vop=1&amp;pid=036549dd4&amp;color=36,64,97&amp;vtp=1&amp;bt=1&amp;bbb=1&amp;hb=1"/>
              <p:cNvSpPr/>
              <p:nvPr/>
            </p:nvSpPr>
            <p:spPr>
              <a:xfrm>
                <a:off x="539496" y="828000"/>
                <a:ext cx="11109960" cy="1097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[安徽合肥第一中学2025高二期末]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已知每门大炮击中某目标的概率是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，现在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门大炮向此目标各射击一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．如果此目标至少被击中一次的概率超过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92%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，求至少需要多少门大炮？（参考数据：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2≈0.301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3≈0.477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14_1#0121dca50?vcp=1&amp;vop=1&amp;pid=036549dd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1097280"/>
              </a:xfrm>
              <a:prstGeom prst="rect">
                <a:avLst/>
              </a:prstGeom>
              <a:blipFill>
                <a:blip r:embed="rId3"/>
                <a:stretch>
                  <a:fillRect l="-1317" t="-2778" r="-1043" b="-12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5_1#0121dca50?vcp=1&amp;vop=1&amp;pid=036549dd4&amp;color=36,64,97&amp;vtp=1&amp;bbb=1&amp;hb=1"/>
              <p:cNvSpPr/>
              <p:nvPr/>
            </p:nvSpPr>
            <p:spPr>
              <a:xfrm>
                <a:off x="539496" y="1926424"/>
                <a:ext cx="11109960" cy="4246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由每门大炮击中目标的概率是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，可知每门大炮未击中目标的概率为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1−0.4=0.6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门大炮射击是相互独立事件，所以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门大炮都未击中目标的概率为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可得此目标至少被击中一次的概率为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由此目标至少被击中一次的概率超过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92%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&gt;0.92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&lt;1−0.92=0.08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(2×3)−1=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3−1≈0.301+0.477−1=−0.222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2−2≈3×0.301−2=−1.097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0.6≈−0.222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0.08≈−1.097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代入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−0.222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&lt;−1.097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−1.097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−0.222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≈4.94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的最小值为5，故至少需要5门大炮.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15_1#0121dca50?vcp=1&amp;vop=1&amp;pid=036549dd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26424"/>
                <a:ext cx="11109960" cy="4246880"/>
              </a:xfrm>
              <a:prstGeom prst="rect">
                <a:avLst/>
              </a:prstGeom>
              <a:blipFill>
                <a:blip r:embed="rId4"/>
                <a:stretch>
                  <a:fillRect l="-988" t="-287" b="-34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68758470?vcp=1&amp;pid=2a9ff9dd9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二项分布的分布列、均值与方差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6_1#6615038c5?vcp=1&amp;vop=1&amp;pid=868758470&amp;color=36,64,97&amp;vtp=1&amp;bbb=1&amp;hb=1"/>
              <p:cNvSpPr/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一款小游戏的规则如下：每盘游戏都需抛掷骰子三次，出现一次或两次6点获得15分，出现三次6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点获得120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，没有出现6点则扣除12分（即获得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16_1#6615038c5?vcp=1&amp;vop=1&amp;pid=86875847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126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17_1#9d89db27a?vcp=1&amp;vop=1&amp;pid=6615038c5&amp;color=36,64,97&amp;vtp=1&amp;bbb=1"/>
              <p:cNvSpPr/>
              <p:nvPr/>
            </p:nvSpPr>
            <p:spPr>
              <a:xfrm>
                <a:off x="539496" y="213463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设每盘游戏中出现6点的次数为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的概率分布、均值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17_1#9d89db27a?vcp=1&amp;vop=1&amp;pid=6615038c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4639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N.18_1#9d89db27a?vcp=1&amp;vop=1&amp;pid=6615038c5&amp;color=36,64,97&amp;vtp=1&amp;bt=1&amp;bbb=1"/>
              <p:cNvSpPr/>
              <p:nvPr/>
            </p:nvSpPr>
            <p:spPr>
              <a:xfrm>
                <a:off x="539496" y="828000"/>
                <a:ext cx="11109960" cy="3618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依题意，抛掷三次骰子出现6点的次数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的所有可能取值为0,1,2,3.每次抛掷骰子出现6点的概率均为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X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服从二项分布，即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AN.18_1#9d89db27a?vcp=1&amp;vop=1&amp;pid=6615038c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618230"/>
              </a:xfrm>
              <a:prstGeom prst="rect">
                <a:avLst/>
              </a:prstGeom>
              <a:blipFill>
                <a:blip r:embed="rId3"/>
                <a:stretch>
                  <a:fillRect l="-1317" b="-38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QO_7_AN.18_2#9d89db27a?colgroup=3,13,9,9,9&amp;vcp=1&amp;vop=1&amp;pid=6615038c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0093990"/>
                  </p:ext>
                </p:extLst>
              </p:nvPr>
            </p:nvGraphicFramePr>
            <p:xfrm>
              <a:off x="539496" y="4580722"/>
              <a:ext cx="11055096" cy="985521"/>
            </p:xfrm>
            <a:graphic>
              <a:graphicData uri="http://schemas.openxmlformats.org/drawingml/2006/table">
                <a:tbl>
                  <a:tblPr/>
                  <a:tblGrid>
                    <a:gridCol w="8686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1040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512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1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QO_7_AN.18_2#9d89db27a?colgroup=3,13,9,9,9&amp;vcp=1&amp;vop=1&amp;pid=6615038c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0093990"/>
                  </p:ext>
                </p:extLst>
              </p:nvPr>
            </p:nvGraphicFramePr>
            <p:xfrm>
              <a:off x="539496" y="4580722"/>
              <a:ext cx="11055096" cy="985521"/>
            </p:xfrm>
            <a:graphic>
              <a:graphicData uri="http://schemas.openxmlformats.org/drawingml/2006/table">
                <a:tbl>
                  <a:tblPr/>
                  <a:tblGrid>
                    <a:gridCol w="8686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1040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99" t="-1471" r="-1169930" b="-142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51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99" t="-72632" r="-1169930" b="-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273" t="-72632" r="-216856" b="-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76378" t="-72632" r="-200525" b="-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6378" t="-72632" r="-100525" b="-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76378" t="-72632" r="-525" b="-21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8_3#9d89db27a?vcp=1&amp;vop=1&amp;pid=6615038c5&amp;color=36,64,97&amp;vtp=1&amp;bbb=1"/>
              <p:cNvSpPr/>
              <p:nvPr/>
            </p:nvSpPr>
            <p:spPr>
              <a:xfrm>
                <a:off x="539496" y="5698322"/>
                <a:ext cx="11109960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18_3#9d89db27a?vcp=1&amp;vop=1&amp;pid=6615038c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698322"/>
                <a:ext cx="11109960" cy="508000"/>
              </a:xfrm>
              <a:prstGeom prst="rect">
                <a:avLst/>
              </a:prstGeom>
              <a:blipFill>
                <a:blip r:embed="rId5"/>
                <a:stretch>
                  <a:fillRect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9_1#183c4f6dd?vcp=1&amp;vop=1&amp;pid=6615038c5&amp;color=36,64,97&amp;vtp=1&amp;bt=1&amp;bbb=1"/>
          <p:cNvSpPr/>
          <p:nvPr/>
        </p:nvSpPr>
        <p:spPr>
          <a:xfrm>
            <a:off x="539496" y="828000"/>
            <a:ext cx="11109960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玩两盘游戏，求两盘中至少有一盘获得15分的概率;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0_1#183c4f6dd?vcp=1&amp;vop=1&amp;pid=6615038c5&amp;color=36,64,97&amp;vtp=1&amp;bbb=1&amp;hb=1"/>
              <p:cNvSpPr/>
              <p:nvPr/>
            </p:nvSpPr>
            <p:spPr>
              <a:xfrm>
                <a:off x="539496" y="1162456"/>
                <a:ext cx="11109960" cy="152038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【解】设“第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盘游戏获得15分”为事件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“两盘游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戏中至少有一盘获得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15分”的概率为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，玩两盘游戏，至少有一盘获得15分的概率为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20_1#183c4f6dd?vcp=1&amp;vop=1&amp;pid=6615038c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62456"/>
                <a:ext cx="11109960" cy="1520381"/>
              </a:xfrm>
              <a:prstGeom prst="rect">
                <a:avLst/>
              </a:prstGeom>
              <a:blipFill>
                <a:blip r:embed="rId3"/>
                <a:stretch>
                  <a:fillRect l="-1317" b="-56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7_BD.21_1#eb07cdf33?vcp=1&amp;vop=1&amp;pid=6615038c5&amp;color=36,64,97&amp;vtp=1&amp;bbb=1&amp;hb=1"/>
          <p:cNvSpPr/>
          <p:nvPr/>
        </p:nvSpPr>
        <p:spPr>
          <a:xfrm>
            <a:off x="539496" y="2686456"/>
            <a:ext cx="11109960" cy="6938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玩过这款游戏的许多人发现，若干盘游戏后，与最初的分数相比，分数没有增加反而减少了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.请运用概率</a:t>
            </a:r>
          </a:p>
          <a:p>
            <a:pPr latinLnBrk="1">
              <a:lnSpc>
                <a:spcPts val="28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统计的相关知识分析解释上述现象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22_1#eb07cdf33?vcp=1&amp;vop=1&amp;pid=6615038c5&amp;color=36,64,97&amp;vtp=1&amp;bbb=1"/>
              <p:cNvSpPr/>
              <p:nvPr/>
            </p:nvSpPr>
            <p:spPr>
              <a:xfrm>
                <a:off x="539496" y="3426929"/>
                <a:ext cx="11109960" cy="325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【解】设每盘游戏得分为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,15,120.由（1）知，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22_1#eb07cdf33?vcp=1&amp;vop=1&amp;pid=6615038c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26929"/>
                <a:ext cx="11109960" cy="325565"/>
              </a:xfrm>
              <a:prstGeom prst="rect">
                <a:avLst/>
              </a:prstGeom>
              <a:blipFill>
                <a:blip r:embed="rId4"/>
                <a:stretch>
                  <a:fillRect l="-1317" t="-9259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QO_7_AN.22_2#eb07cdf33?colgroup=3,17,10,14&amp;vcp=1&amp;vop=1&amp;pid=6615038c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1890659"/>
                  </p:ext>
                </p:extLst>
              </p:nvPr>
            </p:nvGraphicFramePr>
            <p:xfrm>
              <a:off x="539496" y="3888067"/>
              <a:ext cx="11064240" cy="945452"/>
            </p:xfrm>
            <a:graphic>
              <a:graphicData uri="http://schemas.openxmlformats.org/drawingml/2006/table">
                <a:tbl>
                  <a:tblPr/>
                  <a:tblGrid>
                    <a:gridCol w="8686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2153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420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381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9395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514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QO_7_AN.22_2#eb07cdf33?colgroup=3,17,10,14&amp;vcp=1&amp;vop=1&amp;pid=6615038c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1890659"/>
                  </p:ext>
                </p:extLst>
              </p:nvPr>
            </p:nvGraphicFramePr>
            <p:xfrm>
              <a:off x="539496" y="3888067"/>
              <a:ext cx="11064240" cy="945452"/>
            </p:xfrm>
            <a:graphic>
              <a:graphicData uri="http://schemas.openxmlformats.org/drawingml/2006/table">
                <a:tbl>
                  <a:tblPr/>
                  <a:tblGrid>
                    <a:gridCol w="8686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2153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420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381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9395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9" r="-1171329" b="-14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839" r="-142402" b="-14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5149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9" t="-71429" r="-1171329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839" t="-71429" r="-142402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99761" t="-71429" r="-135407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22163" t="-71429" r="-355" b="-32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22_3#eb07cdf33?vcp=1&amp;vop=1&amp;pid=6615038c5&amp;color=36,64,97&amp;vtp=1&amp;bbb=1"/>
              <p:cNvSpPr/>
              <p:nvPr/>
            </p:nvSpPr>
            <p:spPr>
              <a:xfrm>
                <a:off x="539496" y="4967567"/>
                <a:ext cx="11109960" cy="1049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+120×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这表明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的均值为负.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，多次游戏之后分数减少的可能性更大.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22_3#eb07cdf33?vcp=1&amp;vop=1&amp;pid=6615038c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67567"/>
                <a:ext cx="11109960" cy="1049655"/>
              </a:xfrm>
              <a:prstGeom prst="rect">
                <a:avLst/>
              </a:prstGeom>
              <a:blipFill>
                <a:blip r:embed="rId6"/>
                <a:stretch>
                  <a:fillRect t="-4070" b="-133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2346df0d?vcp=1&amp;pid=2a9ff9dd9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超几何分布的分布列、均值与方差</a:t>
            </a:r>
            <a:endParaRPr lang="en-US" altLang="zh-CN" sz="2200" dirty="0"/>
          </a:p>
        </p:txBody>
      </p:sp>
      <p:sp>
        <p:nvSpPr>
          <p:cNvPr id="3" name="QO_6_BD.23_1#05a06164a?vcp=1&amp;vop=1&amp;pid=e2346df0d&amp;color=36,64,97&amp;vtp=1&amp;bbb=1&amp;hb=1"/>
          <p:cNvSpPr/>
          <p:nvPr/>
        </p:nvSpPr>
        <p:spPr>
          <a:xfrm>
            <a:off x="539496" y="1318332"/>
            <a:ext cx="11109960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某大学志愿者协会有6名男同学，4名女同学.在这10名同学中，3名同学来自数学学院，其余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7名同学来自物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理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、化学等其他互不相同的七个学院.现从这10名同学中随机选取3名同学到希望小学进行支教活动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（每位同学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被选到的可能性相同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）.</a:t>
            </a:r>
            <a:endParaRPr lang="en-US" altLang="zh-CN" dirty="0"/>
          </a:p>
        </p:txBody>
      </p:sp>
      <p:sp>
        <p:nvSpPr>
          <p:cNvPr id="4" name="QO_7_BD.24_1#828bc16dc?vcp=1&amp;vop=1&amp;pid=05a06164a&amp;color=36,64,97&amp;vtp=1&amp;bbb=1"/>
          <p:cNvSpPr/>
          <p:nvPr/>
        </p:nvSpPr>
        <p:spPr>
          <a:xfrm>
            <a:off x="539496" y="255945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求选出的3名同学来自互不相同的学院的概率；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25_1#828bc16dc?vcp=1&amp;vop=1&amp;pid=05a06164a&amp;color=36,64,97&amp;vtp=1&amp;bbb=1"/>
              <p:cNvSpPr/>
              <p:nvPr/>
            </p:nvSpPr>
            <p:spPr>
              <a:xfrm>
                <a:off x="539496" y="2932771"/>
                <a:ext cx="11109960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设“选出的3名同学来自互不相同的学院”为事件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所以选出的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3名同学来自互不相同的学院的概率为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25_1#828bc16dc?vcp=1&amp;vop=1&amp;pid=05a06164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2771"/>
                <a:ext cx="11109960" cy="1371600"/>
              </a:xfrm>
              <a:prstGeom prst="rect">
                <a:avLst/>
              </a:prstGeom>
              <a:blipFill>
                <a:blip r:embed="rId3"/>
                <a:stretch>
                  <a:fillRect l="-1317" b="-6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6_1#aab2e2cc9?vcp=1&amp;vop=1&amp;pid=05a06164a&amp;color=36,64,97&amp;vtp=1&amp;bt=1&amp;bbb=1"/>
              <p:cNvSpPr/>
              <p:nvPr/>
            </p:nvSpPr>
            <p:spPr>
              <a:xfrm>
                <a:off x="539496" y="96572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为选出的3名同学中女同学的人数，求随机变量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的概率分布、均值及方差.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6_1#aab2e2cc9?vcp=1&amp;vop=1&amp;pid=05a06164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65726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7_1#aab2e2cc9?vcp=1&amp;vop=1&amp;pid=05a06164a&amp;color=36,64,97&amp;vtp=1&amp;bbb=1"/>
              <p:cNvSpPr/>
              <p:nvPr/>
            </p:nvSpPr>
            <p:spPr>
              <a:xfrm>
                <a:off x="539496" y="1339360"/>
                <a:ext cx="11109960" cy="2383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的所有可能取值为0,1,2,3.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=0,1,2,3)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27_1#aab2e2cc9?vcp=1&amp;vop=1&amp;pid=05a06164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39360"/>
                <a:ext cx="11109960" cy="2383155"/>
              </a:xfrm>
              <a:prstGeom prst="rect">
                <a:avLst/>
              </a:prstGeom>
              <a:blipFill>
                <a:blip r:embed="rId4"/>
                <a:stretch>
                  <a:fillRect l="-1317" b="-5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QO_7_AN.27_2#aab2e2cc9?colgroup=4,8,8,12,12&amp;vcp=1&amp;vop=1&amp;pid=05a06164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85764367"/>
                  </p:ext>
                </p:extLst>
              </p:nvPr>
            </p:nvGraphicFramePr>
            <p:xfrm>
              <a:off x="539496" y="3853960"/>
              <a:ext cx="11064240" cy="930657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842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QO_7_AN.27_2#aab2e2cc9?colgroup=4,8,8,12,12&amp;vcp=1&amp;vop=1&amp;pid=05a06164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85764367"/>
                  </p:ext>
                </p:extLst>
              </p:nvPr>
            </p:nvGraphicFramePr>
            <p:xfrm>
              <a:off x="539496" y="3853960"/>
              <a:ext cx="11064240" cy="930657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842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9" t="-1563" r="-915642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9" t="-73034" r="-915642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385" t="-73034" r="-404308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54434" t="-73034" r="-30183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68763" t="-73034" r="-100203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69309" t="-73034" r="-407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27_3#aab2e2cc9?vcp=1&amp;vop=1&amp;pid=05a06164a&amp;color=36,64,97&amp;vtp=1&amp;bbb=1"/>
              <p:cNvSpPr/>
              <p:nvPr/>
            </p:nvSpPr>
            <p:spPr>
              <a:xfrm>
                <a:off x="539496" y="4920760"/>
                <a:ext cx="11109960" cy="957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27_3#aab2e2cc9?vcp=1&amp;vop=1&amp;pid=05a06164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20760"/>
                <a:ext cx="11109960" cy="957834"/>
              </a:xfrm>
              <a:prstGeom prst="rect">
                <a:avLst/>
              </a:prstGeom>
              <a:blipFill>
                <a:blip r:embed="rId6"/>
                <a:stretch>
                  <a:fillRect l="-768" b="-8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b39573743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b39573743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第8章</a:t>
            </a:r>
            <a:endParaRPr lang="en-US" altLang="zh-CN" sz="5400" dirty="0"/>
          </a:p>
        </p:txBody>
      </p:sp>
      <p:sp>
        <p:nvSpPr>
          <p:cNvPr id="4" name="C_1_BD#b39573743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8caa92c4?vcp=1&amp;pid=2a9ff9dd9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有关二项分布的概率最大问题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28_1#9f5017f6c?vcp=1&amp;vop=1&amp;pid=38caa92c4&amp;color=36,64,97&amp;vtp=1&amp;bbb=1&amp;hb=1"/>
              <p:cNvSpPr/>
              <p:nvPr/>
            </p:nvSpPr>
            <p:spPr>
              <a:xfrm>
                <a:off x="539496" y="1318332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[云南昆明2024期中]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数轴上的一个质点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从原点出发，每次随机向左或向右移动1个单位长度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，其中向左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移动的概率为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，向右移动的概率为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，记点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移动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次后所在的位置对应的实数为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28_1#9f5017f6c?vcp=1&amp;vop=1&amp;pid=38caa92c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9_1#218c27677?vcp=1&amp;vop=1&amp;pid=9f5017f6c&amp;color=36,64,97&amp;vtp=1&amp;bt=1&amp;bbb=1"/>
              <p:cNvSpPr/>
              <p:nvPr/>
            </p:nvSpPr>
            <p:spPr>
              <a:xfrm>
                <a:off x="539496" y="828000"/>
                <a:ext cx="11109960" cy="325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的分布列和均值；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9_1#218c27677?vcp=1&amp;vop=1&amp;pid=9f5017f6c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25565"/>
              </a:xfrm>
              <a:prstGeom prst="rect">
                <a:avLst/>
              </a:prstGeom>
              <a:blipFill>
                <a:blip r:embed="rId3"/>
                <a:stretch>
                  <a:fillRect l="-1317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30_1#218c27677?vcp=1&amp;vop=1&amp;pid=9f5017f6c&amp;color=36,64,97&amp;vtp=1&amp;bbb=1"/>
              <p:cNvSpPr/>
              <p:nvPr/>
            </p:nvSpPr>
            <p:spPr>
              <a:xfrm>
                <a:off x="539496" y="1160360"/>
                <a:ext cx="11109960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可能的取值为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，0，2，4，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30_1#218c27677?vcp=1&amp;vop=1&amp;pid=9f5017f6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60360"/>
                <a:ext cx="11109960" cy="3284855"/>
              </a:xfrm>
              <a:prstGeom prst="rect">
                <a:avLst/>
              </a:prstGeom>
              <a:blipFill>
                <a:blip r:embed="rId4"/>
                <a:stretch>
                  <a:fillRect l="-1317" t="-742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QO_7_AN.30_2#218c27677?colgroup=4,7,7,7,7,7&amp;vcp=1&amp;vop=1&amp;pid=9f5017f6c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1686568"/>
                  </p:ext>
                </p:extLst>
              </p:nvPr>
            </p:nvGraphicFramePr>
            <p:xfrm>
              <a:off x="539496" y="4576406"/>
              <a:ext cx="11073384" cy="945833"/>
            </p:xfrm>
            <a:graphic>
              <a:graphicData uri="http://schemas.openxmlformats.org/drawingml/2006/table">
                <a:tbl>
                  <a:tblPr/>
                  <a:tblGrid>
                    <a:gridCol w="12893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960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978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QO_7_AN.30_2#218c27677?colgroup=4,7,7,7,7,7&amp;vcp=1&amp;vop=1&amp;pid=9f5017f6c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1686568"/>
                  </p:ext>
                </p:extLst>
              </p:nvPr>
            </p:nvGraphicFramePr>
            <p:xfrm>
              <a:off x="539496" y="4576406"/>
              <a:ext cx="11073384" cy="945833"/>
            </p:xfrm>
            <a:graphic>
              <a:graphicData uri="http://schemas.openxmlformats.org/drawingml/2006/table">
                <a:tbl>
                  <a:tblPr/>
                  <a:tblGrid>
                    <a:gridCol w="12893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960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72" t="-1538" r="-758019" b="-14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6355" t="-1538" r="-400623" b="-14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66355" t="-1538" r="-300623" b="-14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978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72" t="-72527" r="-758019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6355" t="-72527" r="-400623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66355" t="-72527" r="-300623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66355" t="-72527" r="-200623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66355" t="-72527" r="-100623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6355" t="-72527" r="-623" b="-32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30_3#218c27677?vcp=1&amp;vop=1&amp;pid=9f5017f6c&amp;color=36,64,97&amp;vtp=1&amp;bbb=1"/>
              <p:cNvSpPr/>
              <p:nvPr/>
            </p:nvSpPr>
            <p:spPr>
              <a:xfrm>
                <a:off x="539496" y="5655906"/>
                <a:ext cx="11109960" cy="4784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30_3#218c27677?vcp=1&amp;vop=1&amp;pid=9f5017f6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655906"/>
                <a:ext cx="11109960" cy="478473"/>
              </a:xfrm>
              <a:prstGeom prst="rect">
                <a:avLst/>
              </a:prstGeom>
              <a:blipFill>
                <a:blip r:embed="rId6"/>
                <a:stretch>
                  <a:fillRect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31_1#d690cb07d?vcp=1&amp;vop=1&amp;pid=9f5017f6c&amp;color=36,64,97&amp;vtp=1&amp;bt=1&amp;bbb=1"/>
              <p:cNvSpPr/>
              <p:nvPr/>
            </p:nvSpPr>
            <p:spPr>
              <a:xfrm>
                <a:off x="539496" y="210231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在哪一个位置的可能性最大，并说明理由．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31_1#d690cb07d?vcp=1&amp;vop=1&amp;pid=9f5017f6c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231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32_1#d690cb07d?vcp=1&amp;vop=1&amp;pid=9f5017f6c&amp;color=36,64,97&amp;vtp=1&amp;bbb=1"/>
              <p:cNvSpPr/>
              <p:nvPr/>
            </p:nvSpPr>
            <p:spPr>
              <a:xfrm>
                <a:off x="539496" y="2475947"/>
                <a:ext cx="11109960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向右移动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次，向左移动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,10,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 kern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−2(1≤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的增大而增大，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的增大而减小，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最大，此时点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所在的位置对应的实数为4．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32_1#d690cb07d?vcp=1&amp;vop=1&amp;pid=9f5017f6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5947"/>
                <a:ext cx="11109960" cy="2446655"/>
              </a:xfrm>
              <a:prstGeom prst="rect">
                <a:avLst/>
              </a:prstGeom>
              <a:blipFill>
                <a:blip r:embed="rId4"/>
                <a:stretch>
                  <a:fillRect l="-1317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c42627b9?vcp=1&amp;pid=2a9ff9dd9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二项分布、超几何分布与统计图的综合应用</a:t>
            </a:r>
            <a:endParaRPr lang="en-US" altLang="zh-CN" sz="2200" dirty="0"/>
          </a:p>
        </p:txBody>
      </p:sp>
      <p:pic>
        <p:nvPicPr>
          <p:cNvPr id="3" name="QO_6_BD.33_1#84705ae30?htil=1&amp;vcp=1&amp;vop=1&amp;pid=9c42627b9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77275" y="1305633"/>
            <a:ext cx="2810990" cy="1989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6_BD.33_2#84705ae30?htil=1&amp;vcp=1&amp;vop=1&amp;pid=9c42627b9&amp;color=36,64,97&amp;vtp=1&amp;bbb=1&amp;hb=1&amp;hs=1"/>
          <p:cNvSpPr/>
          <p:nvPr/>
        </p:nvSpPr>
        <p:spPr>
          <a:xfrm>
            <a:off x="539496" y="1318332"/>
            <a:ext cx="8165592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[贵州贵阳2025高二期末]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某汽车配件厂生产了一种塑胶配件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，质检人员在这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批配件中随机抽取了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100个，将其质量指标值（单位：分）作为一个样本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，得到如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图所示的频率分布直方图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，且当配件的质量指标值不小于80分时，配件为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“优秀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品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”．</a:t>
            </a:r>
            <a:endParaRPr lang="en-US" altLang="zh-CN" dirty="0"/>
          </a:p>
        </p:txBody>
      </p:sp>
      <p:sp>
        <p:nvSpPr>
          <p:cNvPr id="5" name="QO_7_BD.34_1#88db26f4c?htil=1&amp;vcp=1&amp;vop=1&amp;pid=84705ae30&amp;color=36,64,97&amp;vtp=1&amp;bbb=1&amp;hs=1"/>
          <p:cNvSpPr/>
          <p:nvPr/>
        </p:nvSpPr>
        <p:spPr>
          <a:xfrm>
            <a:off x="539496" y="2965854"/>
            <a:ext cx="8165592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求这组数据的平均数（同一组中的数据用该组区间的中点值为代表）;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35_1#88db26f4c?htil=1&amp;vcp=1&amp;vop=1&amp;pid=84705ae30&amp;color=36,64,97&amp;vtp=1&amp;bbb=1&amp;hb=1&amp;hs=1"/>
              <p:cNvSpPr/>
              <p:nvPr/>
            </p:nvSpPr>
            <p:spPr>
              <a:xfrm>
                <a:off x="539995" y="3371492"/>
                <a:ext cx="11112011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(0.010+0.015+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+0.035+0.010)×10=1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AN.35_1#88db26f4c?htil=1&amp;vcp=1&amp;vop=1&amp;pid=84705ae30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371492"/>
                <a:ext cx="11112011" cy="36385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35_1#88db26f4c?htil=1&amp;vcp=1&amp;vop=1&amp;pid=84705ae30&amp;color=36,64,97&amp;vtp=1&amp;bbb=1&amp;hb=1&amp;hs=1">
                <a:extLst>
                  <a:ext uri="{FF2B5EF4-FFF2-40B4-BE49-F238E27FC236}">
                    <a16:creationId xmlns:a16="http://schemas.microsoft.com/office/drawing/2014/main" id="{4A4D1A3B-4CCD-1226-62BD-86155F1CEEE3}"/>
                  </a:ext>
                </a:extLst>
              </p:cNvPr>
              <p:cNvSpPr/>
              <p:nvPr/>
            </p:nvSpPr>
            <p:spPr>
              <a:xfrm>
                <a:off x="539995" y="3744809"/>
                <a:ext cx="11112011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为样本数据的平均数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=55×0.01×10+65×0.015×10+75×0.035×10+85×0.030×10+95×0.010×10=76.5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故这组样本数据的平均数为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76.5．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7_AN.35_1#88db26f4c?htil=1&amp;vcp=1&amp;vop=1&amp;pid=84705ae30&amp;color=36,64,97&amp;vtp=1&amp;bbb=1&amp;hb=1&amp;hs=1">
                <a:extLst>
                  <a:ext uri="{FF2B5EF4-FFF2-40B4-BE49-F238E27FC236}">
                    <a16:creationId xmlns:a16="http://schemas.microsoft.com/office/drawing/2014/main" id="{4A4D1A3B-4CCD-1226-62BD-86155F1CEE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744809"/>
                <a:ext cx="11112011" cy="1608455"/>
              </a:xfrm>
              <a:prstGeom prst="rect">
                <a:avLst/>
              </a:prstGeom>
              <a:blipFill>
                <a:blip r:embed="rId5"/>
                <a:stretch>
                  <a:fillRect l="-54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36_1#33d063eb7?vcp=1&amp;vop=1&amp;pid=84705ae30&amp;color=36,64,97&amp;vtp=1&amp;bt=1&amp;bbb=1&amp;hb=1"/>
              <p:cNvSpPr/>
              <p:nvPr/>
            </p:nvSpPr>
            <p:spPr>
              <a:xfrm>
                <a:off x="539496" y="828000"/>
                <a:ext cx="11109960" cy="7287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以频率估计概率，在该汽车配件厂生产的这批产品中随机抽取3件产品，随机变量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表示抽得的产品为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“优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秀品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”的个数，求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的分布列及均值.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BD.36_1#33d063eb7?vcp=1&amp;vop=1&amp;pid=84705ae3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28790"/>
              </a:xfrm>
              <a:prstGeom prst="rect">
                <a:avLst/>
              </a:prstGeom>
              <a:blipFill>
                <a:blip r:embed="rId3"/>
                <a:stretch>
                  <a:fillRect l="-1317" t="-840" r="-439" b="-193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37_1#33d063eb7?vcp=1&amp;vop=1&amp;pid=84705ae30&amp;color=36,64,97&amp;vtp=1&amp;bbb=1"/>
              <p:cNvSpPr/>
              <p:nvPr/>
            </p:nvSpPr>
            <p:spPr>
              <a:xfrm>
                <a:off x="539496" y="1561997"/>
                <a:ext cx="11109960" cy="3097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表示在该汽车配件厂生产的这批产品中随机抽取1件产品，所抽取的产品为“优秀品”的概率.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=(0.03+0.01)×10=0.4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服从参数为3,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的二项分布，即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(3,0.4)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的所有可能取值为0，1，2，3，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×(1−0.4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×(1−0.4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×0.4=0.432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×(1−0.4)×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37_1#33d063eb7?vcp=1&amp;vop=1&amp;pid=84705ae3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61997"/>
                <a:ext cx="11109960" cy="3097530"/>
              </a:xfrm>
              <a:prstGeom prst="rect">
                <a:avLst/>
              </a:prstGeom>
              <a:blipFill>
                <a:blip r:embed="rId4"/>
                <a:stretch>
                  <a:fillRect l="-1317" t="-197" b="-47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QO_7_AN.37_2#33d063eb7?colgroup=3,10,10,10,10&amp;vcp=1&amp;vop=1&amp;pid=84705ae3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8562524"/>
                  </p:ext>
                </p:extLst>
              </p:nvPr>
            </p:nvGraphicFramePr>
            <p:xfrm>
              <a:off x="539496" y="4790908"/>
              <a:ext cx="11082528" cy="829056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1452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1452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0.432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0.288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0.064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QO_7_AN.37_2#33d063eb7?colgroup=3,10,10,10,10&amp;vcp=1&amp;vop=1&amp;pid=84705ae3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8562524"/>
                  </p:ext>
                </p:extLst>
              </p:nvPr>
            </p:nvGraphicFramePr>
            <p:xfrm>
              <a:off x="539496" y="4790908"/>
              <a:ext cx="11082528" cy="829056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14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4" r="-1164583" b="-1217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14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4" t="-101471" r="-1164583" b="-235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0.432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0.288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0.064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37_3#33d063eb7?vcp=1&amp;vop=1&amp;pid=84705ae30&amp;color=36,64,97&amp;vtp=1&amp;bbb=1"/>
              <p:cNvSpPr/>
              <p:nvPr/>
            </p:nvSpPr>
            <p:spPr>
              <a:xfrm>
                <a:off x="539496" y="5756108"/>
                <a:ext cx="11109960" cy="3448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)=3×0.4=1.2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37_3#33d063eb7?vcp=1&amp;vop=1&amp;pid=84705ae3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756108"/>
                <a:ext cx="11109960" cy="344805"/>
              </a:xfrm>
              <a:prstGeom prst="rect">
                <a:avLst/>
              </a:prstGeom>
              <a:blipFill>
                <a:blip r:embed="rId6"/>
                <a:stretch>
                  <a:fillRect l="-1317" t="-3509" b="-403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ad8a701b1.fixed?vcp=1&amp;pid=b39573743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ad8a701b1.fixed?vcp=1&amp;pid=b39573743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</a:t>
            </a:r>
            <a:endParaRPr lang="en-US" altLang="zh-CN" sz="4900" dirty="0"/>
          </a:p>
        </p:txBody>
      </p:sp>
      <p:sp>
        <p:nvSpPr>
          <p:cNvPr id="4" name="C_2_BD#ad8a701b1.fixed?vcp=1&amp;pid=b39573743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离散型随机变量及其分布列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56b3e1f61.fixed?vcp=1&amp;pid=ad8a701b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56b3e1f61.fixed?vcp=1&amp;pid=ad8a701b1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8.2.3</a:t>
            </a:r>
            <a:endParaRPr lang="en-US" altLang="zh-CN" sz="5400" dirty="0"/>
          </a:p>
        </p:txBody>
      </p:sp>
      <p:sp>
        <p:nvSpPr>
          <p:cNvPr id="4" name="C_3#56b3e1f61.fixed?vcp=1&amp;pid=ad8a701b1&amp;color=61,88,159&amp;vtp=1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</a:t>
            </a:r>
            <a:endParaRPr lang="en-US" altLang="zh-CN" sz="5400" dirty="0"/>
          </a:p>
        </p:txBody>
      </p:sp>
      <p:pic>
        <p:nvPicPr>
          <p:cNvPr id="5" name="C_3#56b3e1f61.fixed?vcp=1&amp;pid=ad8a701b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56b3e1f61.fixed?vcp=1&amp;pid=ad8a701b1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8.2.4</a:t>
            </a:r>
            <a:endParaRPr lang="en-US" altLang="zh-CN" sz="5400" dirty="0"/>
          </a:p>
        </p:txBody>
      </p:sp>
      <p:sp>
        <p:nvSpPr>
          <p:cNvPr id="7" name="C_3#56b3e1f61.fixed?vcp=1&amp;pid=ad8a701b1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超几何分布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1#目录1:1c317eff8?lid=473cf5763&amp;cid=473cf5763&amp;vtp=1&amp;bbb=1">
                <a:hlinkClick r:id="rId3" action="ppaction://hlinksldjump"/>
              </p:cNvPr>
              <p:cNvSpPr/>
              <p:nvPr/>
            </p:nvSpPr>
            <p:spPr>
              <a:xfrm>
                <a:off x="4966853" y="1386043"/>
                <a:ext cx="6839712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知识点1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重伯努利试验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C_1#目录1:1c317eff8?lid=473cf5763&amp;cid=473cf5763&amp;vtp=1&amp;bbb=1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853" y="1386043"/>
                <a:ext cx="6839712" cy="356616"/>
              </a:xfrm>
              <a:prstGeom prst="rect">
                <a:avLst/>
              </a:prstGeom>
              <a:blipFill>
                <a:blip r:embed="rId4"/>
                <a:stretch>
                  <a:fillRect l="-2139" t="-13559" b="-237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_1#目录1:1c317eff8?lid=9420e96e6&amp;cid=9420e96e6&amp;vtp=1&amp;bbb=1">
            <a:hlinkClick r:id="rId3" action="ppaction://hlinksldjump"/>
          </p:cNvPr>
          <p:cNvSpPr/>
          <p:nvPr/>
        </p:nvSpPr>
        <p:spPr>
          <a:xfrm>
            <a:off x="4966853" y="1787963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</a:t>
            </a:r>
            <a:endParaRPr lang="en-US" altLang="zh-CN" sz="1800" dirty="0"/>
          </a:p>
        </p:txBody>
      </p:sp>
      <p:sp>
        <p:nvSpPr>
          <p:cNvPr id="4" name="C_1#目录1:1c317eff8?lid=5124c3cf0&amp;cid=5124c3cf0&amp;vtp=1&amp;bbb=1">
            <a:hlinkClick r:id="rId3" action="ppaction://hlinksldjump"/>
          </p:cNvPr>
          <p:cNvSpPr/>
          <p:nvPr/>
        </p:nvSpPr>
        <p:spPr>
          <a:xfrm>
            <a:off x="4969347" y="216598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超几何分布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1#目录1:1c317eff8?lid=9b889a00c&amp;cid=9b889a00c&amp;vtp=1&amp;bbb=1">
                <a:hlinkClick r:id="rId5" action="ppaction://hlinksldjump"/>
              </p:cNvPr>
              <p:cNvSpPr/>
              <p:nvPr/>
            </p:nvSpPr>
            <p:spPr>
              <a:xfrm>
                <a:off x="4965192" y="3281240"/>
                <a:ext cx="6839712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易错点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重伯努利试验理解有误致错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C_1#目录1:1c317eff8?lid=9b889a00c&amp;cid=9b889a00c&amp;vtp=1&amp;bbb=1">
                <a:hlinkClick r:id="rId5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192" y="3281240"/>
                <a:ext cx="6839712" cy="356616"/>
              </a:xfrm>
              <a:prstGeom prst="rect">
                <a:avLst/>
              </a:prstGeom>
              <a:blipFill>
                <a:blip r:embed="rId6"/>
                <a:stretch>
                  <a:fillRect l="-2139" t="-13559" b="-237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_1#目录1:1c317eff8?lid=036549dd4&amp;cid=036549dd4&amp;vtp=1&amp;bbb=1">
                <a:hlinkClick r:id="rId7" action="ppaction://hlinksldjump"/>
              </p:cNvPr>
              <p:cNvSpPr/>
              <p:nvPr/>
            </p:nvSpPr>
            <p:spPr>
              <a:xfrm>
                <a:off x="4965192" y="4359816"/>
                <a:ext cx="6839712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要点1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重伯努利试验的概率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C_1#目录1:1c317eff8?lid=036549dd4&amp;cid=036549dd4&amp;vtp=1&amp;bbb=1">
                <a:hlinkClick r:id="rId7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192" y="4359816"/>
                <a:ext cx="6839712" cy="356616"/>
              </a:xfrm>
              <a:prstGeom prst="rect">
                <a:avLst/>
              </a:prstGeom>
              <a:blipFill>
                <a:blip r:embed="rId8"/>
                <a:stretch>
                  <a:fillRect l="-2139" t="-13559" b="-237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_1#目录1:1c317eff8?lid=868758470&amp;cid=868758470&amp;vtp=1&amp;bbb=1">
            <a:hlinkClick r:id="rId9" action="ppaction://hlinksldjump"/>
          </p:cNvPr>
          <p:cNvSpPr/>
          <p:nvPr/>
        </p:nvSpPr>
        <p:spPr>
          <a:xfrm>
            <a:off x="4966853" y="4766517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二项分布的分布列、均值与方差</a:t>
            </a:r>
            <a:endParaRPr lang="en-US" altLang="zh-CN" sz="1800" dirty="0"/>
          </a:p>
        </p:txBody>
      </p:sp>
      <p:sp>
        <p:nvSpPr>
          <p:cNvPr id="8" name="C_1#目录1:1c317eff8?lid=e2346df0d&amp;cid=e2346df0d&amp;vtp=1&amp;bbb=1">
            <a:hlinkClick r:id="rId10" action="ppaction://hlinksldjump"/>
          </p:cNvPr>
          <p:cNvSpPr/>
          <p:nvPr/>
        </p:nvSpPr>
        <p:spPr>
          <a:xfrm>
            <a:off x="4966853" y="516158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超几何分布的分布列、均值与方差</a:t>
            </a:r>
            <a:endParaRPr lang="en-US" altLang="zh-CN" sz="1800" dirty="0"/>
          </a:p>
        </p:txBody>
      </p:sp>
      <p:sp>
        <p:nvSpPr>
          <p:cNvPr id="9" name="C_1#目录1:1c317eff8?lid=38caa92c4&amp;cid=38caa92c4&amp;vtp=1&amp;bbb=1">
            <a:hlinkClick r:id="rId11" action="ppaction://hlinksldjump"/>
          </p:cNvPr>
          <p:cNvSpPr/>
          <p:nvPr/>
        </p:nvSpPr>
        <p:spPr>
          <a:xfrm>
            <a:off x="4966853" y="5539601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有关二项分布的概率最大问题</a:t>
            </a:r>
            <a:endParaRPr lang="en-US" altLang="zh-CN" sz="1800" dirty="0"/>
          </a:p>
        </p:txBody>
      </p:sp>
      <p:sp>
        <p:nvSpPr>
          <p:cNvPr id="10" name="C_1#目录1:1c317eff8?lid=9c42627b9&amp;cid=9c42627b9&amp;vtp=1&amp;bbb=1">
            <a:hlinkClick r:id="rId12" action="ppaction://hlinksldjump"/>
          </p:cNvPr>
          <p:cNvSpPr/>
          <p:nvPr/>
        </p:nvSpPr>
        <p:spPr>
          <a:xfrm>
            <a:off x="4965192" y="5941521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二项分布、超几何分布与统计图的综合应用</a:t>
            </a:r>
            <a:endParaRPr lang="en-US" altLang="zh-CN" sz="1800" dirty="0"/>
          </a:p>
        </p:txBody>
      </p:sp>
      <p:pic>
        <p:nvPicPr>
          <p:cNvPr id="11" name="O_0#目录1:1c317eff8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32504" y="795528"/>
            <a:ext cx="731520" cy="768096"/>
          </a:xfrm>
          <a:prstGeom prst="rect">
            <a:avLst/>
          </a:prstGeom>
        </p:spPr>
      </p:pic>
      <p:pic>
        <p:nvPicPr>
          <p:cNvPr id="12" name="O_0#目录1:1c317eff8.fixed?vcp=1&amp;color=36,64,97&amp;tib=255,255,255&amp;vtp=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32504" y="2629419"/>
            <a:ext cx="731520" cy="768096"/>
          </a:xfrm>
          <a:prstGeom prst="rect">
            <a:avLst/>
          </a:prstGeom>
        </p:spPr>
      </p:pic>
      <p:pic>
        <p:nvPicPr>
          <p:cNvPr id="13" name="O_0#目录1:1c317eff8.fixed?vcp=1&amp;color=36,64,97&amp;tib=255,255,255&amp;vtp=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69080" y="3723687"/>
            <a:ext cx="731520" cy="768096"/>
          </a:xfrm>
          <a:prstGeom prst="rect">
            <a:avLst/>
          </a:prstGeom>
        </p:spPr>
      </p:pic>
      <p:sp>
        <p:nvSpPr>
          <p:cNvPr id="14" name="O_0#目录1:1c317eff8.fixed?vcp=1&amp;color=255,255,255&amp;vtp=1&amp;bbb=1"/>
          <p:cNvSpPr/>
          <p:nvPr/>
        </p:nvSpPr>
        <p:spPr>
          <a:xfrm>
            <a:off x="4032504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5" name="O_0#目录1:1c317eff8.fixed?vcp=1&amp;color=255,255,255&amp;vtp=1&amp;bbb=1"/>
          <p:cNvSpPr/>
          <p:nvPr/>
        </p:nvSpPr>
        <p:spPr>
          <a:xfrm>
            <a:off x="4050792" y="262858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6" name="O_0#目录1:1c317eff8.fixed?vcp=1&amp;color=255,255,255&amp;vtp=1&amp;bbb=1"/>
          <p:cNvSpPr/>
          <p:nvPr/>
        </p:nvSpPr>
        <p:spPr>
          <a:xfrm>
            <a:off x="4060767" y="370706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17" name="O_0#目录1:1c317eff8.fixed?lid=1c317eff8&amp;vcp=1&amp;color=0,55,96&amp;vtp=1&amp;bbb=1">
            <a:hlinkClick r:id="rId3" action="ppaction://hlinksldjump"/>
          </p:cNvPr>
          <p:cNvSpPr/>
          <p:nvPr/>
        </p:nvSpPr>
        <p:spPr>
          <a:xfrm>
            <a:off x="4837176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8" name="O_0#目录1:1c317eff8.fixed?lid=778f6c703&amp;vcp=1&amp;color=0,55,96&amp;vtp=1&amp;bbb=1">
            <a:hlinkClick r:id="rId5" action="ppaction://hlinksldjump"/>
          </p:cNvPr>
          <p:cNvSpPr/>
          <p:nvPr/>
        </p:nvSpPr>
        <p:spPr>
          <a:xfrm>
            <a:off x="4800600" y="282695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19" name="O_0#目录1:1c317eff8.fixed?lid=2a9ff9dd9&amp;vcp=1&amp;color=0,55,96&amp;vtp=1&amp;bbb=1">
            <a:hlinkClick r:id="rId7" action="ppaction://hlinksldjump"/>
          </p:cNvPr>
          <p:cNvSpPr/>
          <p:nvPr/>
        </p:nvSpPr>
        <p:spPr>
          <a:xfrm>
            <a:off x="4800600" y="3847129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c317eff8?vcp=1&amp;pid=56b3e1f61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1c317eff8?vcp=1&amp;pid=56b3e1f61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5_BD#473cf5763?vcp=1&amp;pid=1c317eff8&amp;color=101,101,255&amp;vtp=1&amp;bbb=1"/>
              <p:cNvSpPr/>
              <p:nvPr/>
            </p:nvSpPr>
            <p:spPr>
              <a:xfrm>
                <a:off x="539496" y="1527048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知识点1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重伯努利试验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C_5_BD#473cf5763?vcp=1&amp;pid=1c317eff8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27048"/>
                <a:ext cx="11109960" cy="703072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5_BD#9420e96e6?vcp=1&amp;pid=1c317eff8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二项分布</a:t>
            </a:r>
            <a:endParaRPr lang="en-US" altLang="zh-CN" sz="2200" dirty="0"/>
          </a:p>
        </p:txBody>
      </p:sp>
      <p:sp>
        <p:nvSpPr>
          <p:cNvPr id="6" name="C_5_BD#5124c3cf0?vcp=1&amp;pid=1c317eff8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超几何分布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778f6c703?vcp=1&amp;pid=56b3e1f61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4_BD#778f6c703?vcp=1&amp;pid=56b3e1f61&amp;color=61,88,159&amp;mp=1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5_BD#9b889a00c?vcp=1&amp;pid=778f6c703&amp;color=101,101,255&amp;vtp=1&amp;bbb=1"/>
              <p:cNvSpPr/>
              <p:nvPr/>
            </p:nvSpPr>
            <p:spPr>
              <a:xfrm>
                <a:off x="539496" y="1469096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易错点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重伯努利试验理解有误致错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C_5_BD#9b889a00c?vcp=1&amp;pid=778f6c703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9096"/>
                <a:ext cx="11109960" cy="703072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1_1#8b562af9a?vcp=1&amp;vop=1&amp;pid=9b889a00c&amp;color=36,64,97&amp;vtp=1&amp;bbb=1&amp;hb=1"/>
              <p:cNvSpPr/>
              <p:nvPr/>
            </p:nvSpPr>
            <p:spPr>
              <a:xfrm>
                <a:off x="539496" y="1966032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某电视台举行奥运知识大赛，比赛分为初赛和决赛两部分.为了增加节目的趣味性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，初赛采用选手选一题和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答一题的方式进行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.每位选手最多有5次选题答题的机会，选手累计答对3题或答错3题即终止其初赛的比赛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，答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3题者直接进入决赛，答错3题者则被淘汰.已知选手甲答题的正确率为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BD.1_1#8b562af9a?vcp=1&amp;vop=1&amp;pid=9b889a00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6032"/>
                <a:ext cx="11109960" cy="1257300"/>
              </a:xfrm>
              <a:prstGeom prst="rect">
                <a:avLst/>
              </a:prstGeom>
              <a:blipFill>
                <a:blip r:embed="rId5"/>
                <a:stretch>
                  <a:fillRect l="-1317" r="-768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2_1#e12339279?vcp=1&amp;vop=1&amp;pid=8b562af9a&amp;color=36,64,97&amp;vtp=1&amp;bt=1&amp;bbb=1"/>
          <p:cNvSpPr/>
          <p:nvPr/>
        </p:nvSpPr>
        <p:spPr>
          <a:xfrm>
            <a:off x="539496" y="188657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求选手甲可进入决赛的概率；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3_1#e12339279?vcp=1&amp;vop=1&amp;pid=8b562af9a&amp;color=36,64,97&amp;vtp=1&amp;bbb=1"/>
              <p:cNvSpPr/>
              <p:nvPr/>
            </p:nvSpPr>
            <p:spPr>
              <a:xfrm>
                <a:off x="539496" y="2260205"/>
                <a:ext cx="11109960" cy="2710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由题意，选手甲答题的错误率为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选手甲答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3题进入决赛的概率为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选手甲答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4题进入决赛的概率为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选手甲答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5题进入决赛的概率为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所以选手甲可进入决赛的概率为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3_1#e12339279?vcp=1&amp;vop=1&amp;pid=8b562af9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0205"/>
                <a:ext cx="11109960" cy="2710498"/>
              </a:xfrm>
              <a:prstGeom prst="rect">
                <a:avLst/>
              </a:prstGeom>
              <a:blipFill>
                <a:blip r:embed="rId3"/>
                <a:stretch>
                  <a:fillRect b="-2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_1#1f426ef31?vcp=1&amp;vop=1&amp;pid=8b562af9a&amp;color=36,64,97&amp;vtp=1&amp;bt=1&amp;bbb=1"/>
              <p:cNvSpPr/>
              <p:nvPr/>
            </p:nvSpPr>
            <p:spPr>
              <a:xfrm>
                <a:off x="539496" y="174683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设选手甲在初赛中答题的个数为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，试写出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_1#1f426ef31?vcp=1&amp;vop=1&amp;pid=8b562af9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4683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5_1#1f426ef31?vcp=1&amp;vop=1&amp;pid=8b562af9a&amp;color=36,64,97&amp;vtp=1&amp;bbb=1"/>
              <p:cNvSpPr/>
              <p:nvPr/>
            </p:nvSpPr>
            <p:spPr>
              <a:xfrm>
                <a:off x="539496" y="2107774"/>
                <a:ext cx="11109960" cy="2103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【解】依题意，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的可能取值为3，4，5，则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则答题的个数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5_1#1f426ef31?vcp=1&amp;vop=1&amp;pid=8b562af9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7774"/>
                <a:ext cx="11109960" cy="2103755"/>
              </a:xfrm>
              <a:prstGeom prst="rect">
                <a:avLst/>
              </a:prstGeom>
              <a:blipFill>
                <a:blip r:embed="rId4"/>
                <a:stretch>
                  <a:fillRect l="-1317" b="-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QO_7_AN.5_2#1f426ef31?colgroup=5,10,15,15&amp;vcp=1&amp;vop=1&amp;pid=8b562af9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07724954"/>
                  </p:ext>
                </p:extLst>
              </p:nvPr>
            </p:nvGraphicFramePr>
            <p:xfrm>
              <a:off x="539496" y="4342910"/>
              <a:ext cx="11073384" cy="929577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97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10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QO_7_AN.5_2#1f426ef31?colgroup=5,10,15,15&amp;vcp=1&amp;vop=1&amp;pid=8b562af9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07724954"/>
                  </p:ext>
                </p:extLst>
              </p:nvPr>
            </p:nvGraphicFramePr>
            <p:xfrm>
              <a:off x="539496" y="4342910"/>
              <a:ext cx="11073384" cy="929577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1563" r="-746047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97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73034" r="-74604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4000" t="-73034" r="-30100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667" t="-73034" r="-10066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1993" t="-73034" r="-332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901</Words>
  <Application>Microsoft Office PowerPoint</Application>
  <PresentationFormat>宽屏</PresentationFormat>
  <Paragraphs>253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2025-10-21T07:11:02Z</dcterms:created>
  <dcterms:modified xsi:type="dcterms:W3CDTF">2025-10-21T07:20:25Z</dcterms:modified>
  <cp:category/>
  <cp:contentStatus/>
</cp:coreProperties>
</file>